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1" r:id="rId11"/>
    <p:sldId id="282" r:id="rId12"/>
    <p:sldId id="265" r:id="rId13"/>
    <p:sldId id="266" r:id="rId14"/>
    <p:sldId id="267" r:id="rId15"/>
    <p:sldId id="268" r:id="rId16"/>
    <p:sldId id="283" r:id="rId17"/>
    <p:sldId id="269" r:id="rId18"/>
    <p:sldId id="270" r:id="rId19"/>
    <p:sldId id="271" r:id="rId20"/>
    <p:sldId id="272" r:id="rId21"/>
    <p:sldId id="275" r:id="rId22"/>
    <p:sldId id="284" r:id="rId23"/>
    <p:sldId id="276" r:id="rId24"/>
    <p:sldId id="277" r:id="rId25"/>
    <p:sldId id="278" r:id="rId26"/>
    <p:sldId id="279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071810"/>
            <a:ext cx="7772400" cy="35004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Образовательная программа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Муниципального бюджетного дошкольного образовательного учреждения                                          «</a:t>
            </a:r>
            <a:r>
              <a:rPr lang="ru-RU" sz="3100" b="1" dirty="0" err="1" smtClean="0"/>
              <a:t>Коргузинский</a:t>
            </a:r>
            <a:r>
              <a:rPr lang="ru-RU" sz="3100" b="1" dirty="0" smtClean="0"/>
              <a:t> детский сад»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err="1" smtClean="0"/>
              <a:t>Верхнеуслонского</a:t>
            </a:r>
            <a:r>
              <a:rPr lang="ru-RU" sz="3100" b="1" dirty="0" smtClean="0"/>
              <a:t> муниципального района Республики Татарстан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357166"/>
            <a:ext cx="5572164" cy="100010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Задачи в соответствии с ЭРС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6314" y="2643182"/>
            <a:ext cx="4357718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элементарных представлений о правилах безопаснос­ти дорожного движения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3571876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начал гражданственности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2357430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общения ребенка на родном языке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286380" y="1571612"/>
            <a:ext cx="785818" cy="928694"/>
          </a:xfrm>
          <a:prstGeom prst="downArrow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928926" y="1500174"/>
            <a:ext cx="785818" cy="785818"/>
          </a:xfrm>
          <a:prstGeom prst="downArrow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86058"/>
            <a:ext cx="8229600" cy="12858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Основные направления реализации ОО «Социально-коммуникативное развитие»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4357694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Ребенок в семье и сообществе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1285860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Социализация, развитие общения, нравственное воспитание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4357694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основ безопасности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3438" y="1285860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Самообслуживание, самостоятельность, трудовое воспитание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Образовательная область «Познавательное развитие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140017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        Цель: </a:t>
            </a:r>
            <a:r>
              <a:rPr lang="ru-RU" dirty="0" smtClean="0"/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29066"/>
            <a:ext cx="4500562" cy="1214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Ознакомление с предметным окружением и социальным миром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3929066"/>
            <a:ext cx="4500562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Ознакомление с миром природы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5000636"/>
            <a:ext cx="4500562" cy="16430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познавательно-исследовательской и продуктивной (конструктивной) деятельности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5143512"/>
            <a:ext cx="4500562" cy="1214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элементарных математических представлений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7422" y="2714620"/>
            <a:ext cx="4357718" cy="1214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Основные направления 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Образовательная область «Речевое развитие»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125729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 формирование устной речи и навыков речевого общения с окружающими на основе овладения литературным языком своего народа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08" y="2786058"/>
            <a:ext cx="4357718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направления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3714752"/>
            <a:ext cx="3857652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Развитие речи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72066" y="3714752"/>
            <a:ext cx="3857652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Художественная литература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Образовательная область «Художественно – эстетическое развитие»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3500438"/>
            <a:ext cx="4357718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Музыкальная деятельность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6282" y="2571744"/>
            <a:ext cx="4357718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Изобразительная деятельность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2571744"/>
            <a:ext cx="4357718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Приобщение к искусству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7422" y="1571612"/>
            <a:ext cx="4357718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направления</a:t>
            </a:r>
            <a:endParaRPr lang="ru-RU" sz="28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8596" y="4643446"/>
            <a:ext cx="8229600" cy="1857388"/>
          </a:xfrm>
          <a:prstGeom prst="rect">
            <a:avLst/>
          </a:prstGeom>
          <a:ln w="76200" cap="flat" cmpd="sng" algn="ctr">
            <a:solidFill>
              <a:schemeClr val="accent4"/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3200" b="1" dirty="0" smtClean="0"/>
              <a:t>Цель: </a:t>
            </a:r>
            <a:r>
              <a:rPr lang="ru-RU" sz="3200" dirty="0" smtClean="0"/>
              <a:t>Развитие эмоциональной восприимчивости, эмоционального отклика на литературные и музыкальные произведения, красоту окружающего мира, произведения искусства.</a:t>
            </a: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Образовательная область «Физическое развитие»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57422" y="1571612"/>
            <a:ext cx="4357718" cy="857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направления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2571744"/>
            <a:ext cx="4357718" cy="857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Физическая культура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2571744"/>
            <a:ext cx="4357718" cy="12144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Формирование начальных представлений о здоровом образе жизни</a:t>
            </a:r>
            <a:endParaRPr lang="ru-RU" sz="2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2844" y="3929066"/>
            <a:ext cx="8858280" cy="2857496"/>
          </a:xfrm>
          <a:prstGeom prst="rect">
            <a:avLst/>
          </a:prstGeom>
          <a:ln w="76200" cap="flat" cmpd="sng" algn="ctr">
            <a:solidFill>
              <a:schemeClr val="accent5"/>
            </a:solidFill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r>
              <a:rPr lang="ru-RU" sz="4400" b="1" dirty="0" smtClean="0"/>
              <a:t>Цель: </a:t>
            </a:r>
            <a:r>
              <a:rPr lang="ru-RU" sz="4400" dirty="0" smtClean="0"/>
              <a:t>Формирование у детей начальных представлений о здоровом образе жизни. </a:t>
            </a:r>
          </a:p>
          <a:p>
            <a:r>
              <a:rPr lang="ru-RU" sz="4400" dirty="0" smtClean="0"/>
              <a:t>Сохранение, укрепление и охрана здоровья детей; повышение умственной и физической работоспособности, предуп­реждение утомления.</a:t>
            </a:r>
          </a:p>
          <a:p>
            <a:r>
              <a:rPr lang="ru-RU" sz="4400" dirty="0" smtClean="0"/>
              <a:t>Обеспечение гармоничного физического развития.</a:t>
            </a:r>
          </a:p>
          <a:p>
            <a:r>
              <a:rPr lang="ru-RU" sz="4400" dirty="0" smtClean="0"/>
              <a:t>Формирование потребности в ежедневной двигательной деятельности. </a:t>
            </a:r>
          </a:p>
          <a:p>
            <a:r>
              <a:rPr lang="ru-RU" sz="4400" dirty="0" smtClean="0"/>
              <a:t>Развитие интереса к участию в подвижных и спортивных играх.</a:t>
            </a:r>
            <a:endParaRPr lang="ru-RU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762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Формы, способы, методы и средства реализации Программы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7158" y="1928802"/>
            <a:ext cx="3729038" cy="1285884"/>
          </a:xfrm>
          <a:prstGeom prst="rect">
            <a:avLst/>
          </a:prstGeom>
          <a:ln w="762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algn="ctr">
              <a:spcBef>
                <a:spcPct val="0"/>
              </a:spcBef>
            </a:pPr>
            <a:r>
              <a:rPr lang="ru-RU" sz="4000" b="1" dirty="0" smtClean="0"/>
              <a:t>Взаимодействие взрослых с детьми</a:t>
            </a:r>
            <a:endParaRPr lang="ru-RU" sz="4000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71670" y="3429000"/>
            <a:ext cx="4657732" cy="1285884"/>
          </a:xfrm>
          <a:prstGeom prst="rect">
            <a:avLst/>
          </a:prstGeom>
          <a:ln w="762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/>
              <a:t>Взаимодействие детского сада с семьей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86268" y="1857364"/>
            <a:ext cx="4157698" cy="1357322"/>
          </a:xfrm>
          <a:prstGeom prst="rect">
            <a:avLst/>
          </a:prstGeom>
          <a:ln w="762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4000" b="1" dirty="0" smtClean="0"/>
              <a:t>Взаимодействие Учреждения с Организациями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01122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формы совместной деятельности взрослых и детей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4786322"/>
            <a:ext cx="4357718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Проектная деятельность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1714488"/>
            <a:ext cx="435771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Чтение художественной литературы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1802" y="3000372"/>
            <a:ext cx="2928958" cy="15716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Познавательно-исследовательская деятельность.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44" y="1714488"/>
            <a:ext cx="435771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Продуктивная деятельность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72198" y="3286124"/>
            <a:ext cx="2857488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dirty="0" smtClean="0"/>
              <a:t>Игра с правилами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06" y="3357562"/>
            <a:ext cx="2928958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Сюжетная игра</a:t>
            </a:r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Коррекционная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Равноправное включение личности, развивающейся в условиях недостаточности (психической, физической, интеллектуальной), во все возможные и необходимые сферы жизни социума, достойный социальный статус и самореализацию в обществе.</a:t>
            </a:r>
          </a:p>
          <a:p>
            <a:r>
              <a:rPr lang="ru-RU" dirty="0" smtClean="0"/>
              <a:t>Для успешности воспитания и обучения детей с ОВЗ  необходима правильная оценка их возможностей и выявление образовательных потребностей. В связи с этим детский сад тесно сотрудничает с психолого-педагогической службой района. Основная задача коррекционной –педагогической работы- создание условий для всестороннего развития ребенка в целях обогащения его социального опыта и гармоничного включения в коллектив сверстников.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58204" cy="142876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Организационный раздел Программы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Организация режима пребывания детей в Учреждении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26860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Правильный режим дня – это рациональная продолжительность и разумное чередование различных видов деятельности и отдыха детей в течение суток. При построении режима дня руководствуемся основным принципом - </a:t>
            </a:r>
            <a:r>
              <a:rPr lang="ru-RU" dirty="0" err="1" smtClean="0"/>
              <a:t>принципом</a:t>
            </a:r>
            <a:r>
              <a:rPr lang="ru-RU" dirty="0" smtClean="0"/>
              <a:t> соответствия  возрастным психофизическим особенностям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4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Разделы программы.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21484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Целевой раздел Программы</a:t>
            </a:r>
          </a:p>
          <a:p>
            <a:r>
              <a:rPr lang="ru-RU" sz="3600" dirty="0" smtClean="0"/>
              <a:t>Содержательный раздел Программы</a:t>
            </a:r>
          </a:p>
          <a:p>
            <a:r>
              <a:rPr lang="ru-RU" sz="3600" dirty="0" smtClean="0"/>
              <a:t>Организационный раздел Программы</a:t>
            </a:r>
            <a:endParaRPr lang="ru-RU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Проектирование воспитательно-образовательного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 организации воспитательно-образовательного процесса необхо­димо обеспечить единство воспитательных, развивающих и обучающих целей и задач, при этом следует решать поставленные цели и задачи, избегая перегрузки детей, на необходимом и достаточном материале, максимально приближаясь к разумному «минимуму».</a:t>
            </a:r>
          </a:p>
          <a:p>
            <a:r>
              <a:rPr lang="ru-RU" dirty="0" smtClean="0"/>
              <a:t> В структуре учебного плана выделяются: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b="1" dirty="0" smtClean="0"/>
              <a:t>обязательная часть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b="1" dirty="0" smtClean="0"/>
              <a:t>часть, формируемая участниками образовательных отношений</a:t>
            </a:r>
          </a:p>
          <a:p>
            <a:r>
              <a:rPr lang="ru-RU" dirty="0" smtClean="0"/>
              <a:t>Планирование деятельности педагогов опирается на результаты педагогической оценки индивидуального развития детей и направлено в первую очередь на создание психолого-педагогических условий для развития каждого ребенка, в том числе, на формирование развивающей предметно-пространственной среды.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68346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Особенности традиционных событий, праздников, мероприятий</a:t>
            </a: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214422"/>
          <a:ext cx="9144004" cy="564357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86001"/>
                <a:gridCol w="2286001"/>
                <a:gridCol w="2286001"/>
                <a:gridCol w="2286001"/>
              </a:tblGrid>
              <a:tr h="468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Время проведения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Ответственный</a:t>
                      </a:r>
                    </a:p>
                  </a:txBody>
                  <a:tcPr marL="68580" marR="68580" marT="0" marB="0"/>
                </a:tc>
              </a:tr>
              <a:tr h="796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Праздник «День знаний»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воспит.гр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</a:tr>
              <a:tr h="1194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Праздник ко Дню пожилых людей.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гр.</a:t>
                      </a:r>
                    </a:p>
                  </a:txBody>
                  <a:tcPr marL="68580" marR="68580" marT="0" marB="0"/>
                </a:tc>
              </a:tr>
              <a:tr h="1194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Концерт, посвященный Дню матери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ноябрь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6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«Новогодний утренник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гр.</a:t>
                      </a:r>
                    </a:p>
                  </a:txBody>
                  <a:tcPr marL="68580" marR="68580" marT="0" marB="0"/>
                </a:tc>
              </a:tr>
              <a:tr h="1194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Праздник, посвященный Дню Защитника Отечества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799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99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Время проведения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Ответственный</a:t>
                      </a:r>
                    </a:p>
                  </a:txBody>
                  <a:tcPr marL="68580" marR="68580" marT="0" marB="0"/>
                </a:tc>
              </a:tr>
              <a:tr h="135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Праздник, посвященный международному дню 8 марта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групп</a:t>
                      </a:r>
                    </a:p>
                  </a:txBody>
                  <a:tcPr marL="68580" marR="68580" marT="0" marB="0"/>
                </a:tc>
              </a:tr>
              <a:tr h="1019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Фольклорный праздник «Масленица»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19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Вечер, посвященный дню рождения Г.Тукая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восп.пооб.тат.яз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«Во имя жизни на земле»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(праздник ко Дню Победы).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19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Выпускной бал в старшей группе.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9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«Сабантуй»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муз.рук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воспит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Особенности организации развивающей предметно-пространственной среды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8598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Развивающая 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4710" y="4929198"/>
            <a:ext cx="2428860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безопасность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2198" y="4929198"/>
            <a:ext cx="2857520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доступность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5857892"/>
            <a:ext cx="2928958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вариативность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5857892"/>
            <a:ext cx="3571868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err="1" smtClean="0"/>
              <a:t>трансформируемость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406" y="4929198"/>
            <a:ext cx="2786082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насыщенность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57422" y="3643314"/>
            <a:ext cx="4429156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Развивающая среда построена на следующих принципах</a:t>
            </a:r>
            <a:endParaRPr lang="ru-RU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Кадровые условия реализации Программы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3143248"/>
            <a:ext cx="2786082" cy="3714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 smtClean="0"/>
              <a:t>высшее или среднее профессиональное образование по направлению подготовки «Образование и педагогика», профессиональное владение техникой исполнения на музыкальном инс­трументе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74" y="3071810"/>
            <a:ext cx="2786082" cy="27860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высшее или среднее профессиональное образование по направлению подготовки «Образование и педагогика».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2214554"/>
            <a:ext cx="2786082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Музыкальный руководитель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15074" y="2143116"/>
            <a:ext cx="2786082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Воспитатель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14678" y="1571612"/>
            <a:ext cx="2786082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Управленческие кадры</a:t>
            </a:r>
            <a:endParaRPr lang="ru-RU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Материально-техническое обеспечение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900634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1.помещения:</a:t>
            </a:r>
          </a:p>
          <a:p>
            <a:r>
              <a:rPr lang="ru-RU" dirty="0" smtClean="0"/>
              <a:t>1.1.административные помещения (кабинет заведующего);</a:t>
            </a:r>
          </a:p>
          <a:p>
            <a:r>
              <a:rPr lang="ru-RU" dirty="0" smtClean="0"/>
              <a:t>1.2.учебные помещения (группа)</a:t>
            </a:r>
          </a:p>
          <a:p>
            <a:r>
              <a:rPr lang="ru-RU" dirty="0" smtClean="0"/>
              <a:t>1.3.помещения для обеспечения воспитанников питанием (пищеблок, столовая);</a:t>
            </a:r>
          </a:p>
          <a:p>
            <a:r>
              <a:rPr lang="ru-RU" dirty="0" smtClean="0"/>
              <a:t>1.4.помещения хозяйственно-бытового и санитарно-гигиенического назначения (прачечная);</a:t>
            </a:r>
          </a:p>
          <a:p>
            <a:r>
              <a:rPr lang="ru-RU" dirty="0" smtClean="0"/>
              <a:t>2.территория детского сада озеленена, имеется  игровая площадка, оборудованная игровым оборудованием, беседкой,  спортивная площадка.</a:t>
            </a:r>
          </a:p>
          <a:p>
            <a:r>
              <a:rPr lang="ru-RU" dirty="0" smtClean="0"/>
              <a:t>В целях безопасности в детском саду имеется КТС,  автоматизированная пожарная сигнализация, видеонаблюдение в комплекте из 3-х камер.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Обеспеченность методическими материалами воспитания и обучения</a:t>
            </a:r>
            <a:br>
              <a:rPr lang="ru-RU" sz="3200" dirty="0" smtClean="0"/>
            </a:br>
            <a:r>
              <a:rPr lang="ru-RU" sz="3200" dirty="0" smtClean="0"/>
              <a:t>Список нормативных документов и научно-методической литературы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4329114" cy="3554419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Н.Е.Вераксы</a:t>
            </a:r>
            <a:r>
              <a:rPr lang="ru-RU" dirty="0" smtClean="0"/>
              <a:t>, Т.С.Комаровой,  М.А.Васильевой  «От рождения до школы». Примерная общеобразовательная программа дошкольного образования, Мозаика-Синтез, 2014г.</a:t>
            </a:r>
          </a:p>
          <a:p>
            <a:endParaRPr lang="ru-RU" dirty="0"/>
          </a:p>
        </p:txBody>
      </p:sp>
      <p:pic>
        <p:nvPicPr>
          <p:cNvPr id="1025" name="Picture 1" descr="C:\Users\Admin\Desktop\10165299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622266"/>
            <a:ext cx="3525822" cy="3950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3"/>
            <a:ext cx="8229600" cy="528638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Федеральный Закон «Закон об образовании в Российской Федерации» от 29 декабря 2012 г. № 273-ФЗ.</a:t>
            </a:r>
          </a:p>
          <a:p>
            <a:pPr lvl="0"/>
            <a:r>
              <a:rPr lang="ru-RU" dirty="0" smtClean="0"/>
              <a:t>Приказ Министерства образования и науки Российской Федерации № 1155 от 17.10.2013г. «Об утверждении федерального государственного образовательного стандарта дошкольного образования.</a:t>
            </a:r>
          </a:p>
          <a:p>
            <a:pPr lvl="0"/>
            <a:r>
              <a:rPr lang="ru-RU" dirty="0" smtClean="0"/>
              <a:t>Приказ Министерства образования и науки Российской Федерации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</a:t>
            </a:r>
          </a:p>
          <a:p>
            <a:pPr lvl="0"/>
            <a:r>
              <a:rPr lang="ru-RU" dirty="0" err="1" smtClean="0"/>
              <a:t>СанПиН</a:t>
            </a:r>
            <a:r>
              <a:rPr lang="ru-RU" dirty="0" smtClean="0"/>
              <a:t> 2.4.1.3147-13 «Санитарно-эпидемиологические требования к устройству, содержанию и организации режима работы в дошкольных организациях»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57290" y="428604"/>
            <a:ext cx="7000924" cy="1000132"/>
          </a:xfrm>
          <a:prstGeom prst="rect">
            <a:avLst/>
          </a:prstGeom>
          <a:ln w="762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/>
              <a:t>Список нормативных документов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266" y="357166"/>
            <a:ext cx="7400948" cy="1143008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Целевой раздел Программы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Пояснительная записка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4400552" cy="492922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ОП ДО является документом,  представляющим модель образовательного процесса Учреждения, разработанной самостоятельно на основе Стандарта, Примерной образовательной программы дошкольного образования, одобренной решением федерального учебно-методического объединения по общему образованию(протокол от 20 мая 2015 г. № 2/15)с  учётом примерной общеобразовательной программы  дошкольного образования «От рождения до школы».</a:t>
            </a:r>
            <a:endParaRPr lang="ru-RU" dirty="0"/>
          </a:p>
        </p:txBody>
      </p:sp>
      <p:pic>
        <p:nvPicPr>
          <p:cNvPr id="22529" name="Picture 1" descr="C:\Users\Admin\Desktop\10165299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3507" y="1702111"/>
            <a:ext cx="3934697" cy="5013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580" y="357166"/>
            <a:ext cx="6758006" cy="78581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Цель и задачи Программы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60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Позитивная социализация и всестороннее развитие ребенка раннего и дошкольного возраста в адекватных его возрасту детских видах деятельности.</a:t>
            </a:r>
          </a:p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1) охрана и укрепление физического и психического здоровья детей.</a:t>
            </a:r>
          </a:p>
          <a:p>
            <a:r>
              <a:rPr lang="ru-RU" dirty="0" smtClean="0"/>
              <a:t>2) обеспечение равных возможностей для полноценного развития каждого ребёнка.</a:t>
            </a:r>
          </a:p>
          <a:p>
            <a:r>
              <a:rPr lang="ru-RU" dirty="0" smtClean="0"/>
              <a:t>3) обеспечение преемственности целей, задач и содержания образования.</a:t>
            </a:r>
          </a:p>
          <a:p>
            <a:r>
              <a:rPr lang="ru-RU" dirty="0" smtClean="0"/>
              <a:t>4) создание благоприятных условий развития детей в соответствии с их возрастными и индивидуальными особенностями и склонностями.</a:t>
            </a:r>
          </a:p>
          <a:p>
            <a:r>
              <a:rPr lang="ru-RU" dirty="0" smtClean="0"/>
              <a:t>5) объединение обучения и воспитания в целостный образовательный процесс .</a:t>
            </a:r>
          </a:p>
          <a:p>
            <a:r>
              <a:rPr lang="ru-RU" dirty="0" smtClean="0"/>
              <a:t>6) формирование общей культуры личности детей.</a:t>
            </a:r>
          </a:p>
          <a:p>
            <a:r>
              <a:rPr lang="ru-RU" dirty="0" smtClean="0"/>
              <a:t>7) обеспечение вариативности и разнообразия содержания Программы организационных форм дошкольного образования.</a:t>
            </a:r>
          </a:p>
          <a:p>
            <a:pPr lvl="0">
              <a:defRPr/>
            </a:pPr>
            <a:r>
              <a:rPr lang="ru-RU" dirty="0" smtClean="0"/>
              <a:t> 8) формирование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 соответствующей возрастным, индивидуальным, психологическим и физиологическим особенностям детей;</a:t>
            </a:r>
          </a:p>
          <a:p>
            <a:pPr lvl="0">
              <a:defRPr/>
            </a:pPr>
            <a:r>
              <a:rPr lang="ru-RU" dirty="0" smtClean="0"/>
              <a:t>9) обеспечение психолого-педагогической поддержки семьи .</a:t>
            </a:r>
          </a:p>
          <a:p>
            <a:pPr lvl="0">
              <a:defRPr/>
            </a:pPr>
            <a:r>
              <a:rPr lang="ru-RU" dirty="0" smtClean="0"/>
              <a:t>10) создание благоприятных условий для освоения татарского языка и сохранения государственных языков Республики Татарстан.</a:t>
            </a:r>
          </a:p>
          <a:p>
            <a:pPr lvl="0">
              <a:defRPr/>
            </a:pPr>
            <a:r>
              <a:rPr lang="ru-RU" dirty="0" smtClean="0"/>
              <a:t>11) формирование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среды, соответствующей возрастным и индивидуальным особенностям детей, с учетом этнокультурных особенностей региона.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96908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Принципы  и подходы к формированию Программы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35782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принцип развивающего образования;</a:t>
            </a:r>
          </a:p>
          <a:p>
            <a:r>
              <a:rPr lang="ru-RU" dirty="0" smtClean="0"/>
              <a:t>принципы научной обоснованности и практической применимости;</a:t>
            </a:r>
          </a:p>
          <a:p>
            <a:r>
              <a:rPr lang="ru-RU" dirty="0" smtClean="0"/>
              <a:t>соответствует критериям полноты, необходимости и достаточности ;</a:t>
            </a:r>
          </a:p>
          <a:p>
            <a:r>
              <a:rPr lang="ru-RU" dirty="0" smtClean="0"/>
              <a:t>обеспечивает единство воспитательных, развивающих и обучающих целей и задач процесса;</a:t>
            </a:r>
          </a:p>
          <a:p>
            <a:r>
              <a:rPr lang="ru-RU" dirty="0" smtClean="0"/>
              <a:t>принцип интеграции образовательных областей;</a:t>
            </a:r>
          </a:p>
          <a:p>
            <a:r>
              <a:rPr lang="ru-RU" dirty="0" smtClean="0"/>
              <a:t>комплексно-тематическом принцип;</a:t>
            </a:r>
          </a:p>
          <a:p>
            <a:r>
              <a:rPr lang="ru-RU" dirty="0" smtClean="0"/>
              <a:t>предусматривает решение программных образовательных задач в совместной </a:t>
            </a:r>
            <a:r>
              <a:rPr lang="ru-RU" dirty="0" err="1" smtClean="0"/>
              <a:t>дея-тельности</a:t>
            </a:r>
            <a:r>
              <a:rPr lang="ru-RU" dirty="0" smtClean="0"/>
              <a:t> взрослого и детей и самостоятельной деятельности дошкольников;</a:t>
            </a:r>
          </a:p>
          <a:p>
            <a:pPr lvl="0">
              <a:defRPr/>
            </a:pPr>
            <a:r>
              <a:rPr lang="ru-RU" dirty="0" smtClean="0"/>
              <a:t>построение образовательного процесса на адекватных возрасту </a:t>
            </a:r>
            <a:r>
              <a:rPr lang="ru-RU" dirty="0" err="1" smtClean="0"/>
              <a:t>фор-мах</a:t>
            </a:r>
            <a:r>
              <a:rPr lang="ru-RU" dirty="0" smtClean="0"/>
              <a:t> работы с детьми;</a:t>
            </a:r>
          </a:p>
          <a:p>
            <a:pPr lvl="0">
              <a:defRPr/>
            </a:pPr>
            <a:r>
              <a:rPr lang="ru-RU" dirty="0" smtClean="0"/>
              <a:t>допускает варьирование образовательного процесса в зависимости от </a:t>
            </a:r>
            <a:r>
              <a:rPr lang="ru-RU" dirty="0" err="1" smtClean="0"/>
              <a:t>региональ-ных</a:t>
            </a:r>
            <a:r>
              <a:rPr lang="ru-RU" dirty="0" smtClean="0"/>
              <a:t> особенностей;</a:t>
            </a:r>
          </a:p>
          <a:p>
            <a:pPr lvl="0">
              <a:defRPr/>
            </a:pPr>
            <a:r>
              <a:rPr lang="ru-RU" dirty="0" smtClean="0"/>
              <a:t>строится с учетом соблюдения преемственности между всеми возрастными </a:t>
            </a:r>
            <a:r>
              <a:rPr lang="ru-RU" dirty="0" err="1" smtClean="0"/>
              <a:t>до-школьными</a:t>
            </a:r>
            <a:r>
              <a:rPr lang="ru-RU" dirty="0" smtClean="0"/>
              <a:t> группами и между детским садом и начальной школой.</a:t>
            </a:r>
          </a:p>
          <a:p>
            <a:pPr lvl="0">
              <a:defRPr/>
            </a:pPr>
            <a:r>
              <a:rPr lang="ru-RU" dirty="0" smtClean="0"/>
              <a:t>Принципы регионального компонента.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Возрастные характеристики контингента детей раннего и дошкольного возраста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357686" y="4793662"/>
            <a:ext cx="478631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sz="2400" b="1" dirty="0" smtClean="0"/>
              <a:t>- Вторая </a:t>
            </a:r>
            <a:r>
              <a:rPr lang="ru-RU" sz="2400" b="1" dirty="0"/>
              <a:t>группа раннего возраста</a:t>
            </a:r>
          </a:p>
          <a:p>
            <a:pPr algn="just">
              <a:defRPr/>
            </a:pPr>
            <a:r>
              <a:rPr lang="ru-RU" sz="2400" b="1" dirty="0"/>
              <a:t>    (1,5-3 года);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b="1" dirty="0"/>
              <a:t>Младшая группа (3-4 года);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b="1" dirty="0"/>
              <a:t>Средняя группа (4-5 лет);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b="1" dirty="0"/>
              <a:t>Старшая группа </a:t>
            </a:r>
            <a:r>
              <a:rPr lang="ru-RU" sz="2400" b="1" dirty="0" smtClean="0"/>
              <a:t>(5-7 </a:t>
            </a:r>
            <a:r>
              <a:rPr lang="ru-RU" sz="2400" b="1" dirty="0"/>
              <a:t>лет);</a:t>
            </a:r>
          </a:p>
          <a:p>
            <a:pPr algn="just">
              <a:defRPr/>
            </a:pPr>
            <a:endParaRPr lang="ru-RU" b="1" dirty="0"/>
          </a:p>
          <a:p>
            <a:pPr>
              <a:defRPr/>
            </a:pPr>
            <a:endParaRPr lang="ru-RU" dirty="0"/>
          </a:p>
        </p:txBody>
      </p:sp>
      <p:pic>
        <p:nvPicPr>
          <p:cNvPr id="19457" name="Picture 1" descr="C:\Users\Admin\Desktop\D5EdsTXW4AACJC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857760"/>
            <a:ext cx="371477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2" descr="C:\Users\Admin\Desktop\deti-sidyat-v-parah-drug-za-drugom-izobrazhaya-avtob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3116"/>
            <a:ext cx="432275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C:\Users\Admin\Desktop\detsad-966707-15219788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3116"/>
            <a:ext cx="4357686" cy="2659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428604"/>
            <a:ext cx="8229600" cy="114300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Планируемые результаты освоения Программы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164307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Целевые ориентиры образования в раннем возрасте</a:t>
            </a:r>
          </a:p>
          <a:p>
            <a:r>
              <a:rPr lang="ru-RU" sz="2400" dirty="0" smtClean="0"/>
              <a:t>Целевые ориентиры на этапе завершения дошкольного образования</a:t>
            </a:r>
          </a:p>
          <a:p>
            <a:r>
              <a:rPr lang="ru-RU" sz="2400" dirty="0" smtClean="0"/>
              <a:t>Целевые ориентиры на этапе завершения реализации ЭРС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3286124"/>
            <a:ext cx="8643966" cy="35718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В соответствии с ФГОС ДО, целевые ориентиры не подлежат непос­редственной оценке, в том числе в виде педагогической диагностики (мони­торинга), и не являются основанием для их формального сравнения с реаль­ными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детей. Освоение Программы не сопровождается проведением промежуточных аттестаций и итоговой аттестации воспитанников.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329642" cy="13684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Содержательный раздел Программы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8115328" cy="4840303"/>
          </a:xfrm>
        </p:spPr>
        <p:txBody>
          <a:bodyPr/>
          <a:lstStyle/>
          <a:p>
            <a:r>
              <a:rPr lang="ru-RU" b="1" dirty="0" smtClean="0"/>
              <a:t>Цель: </a:t>
            </a:r>
            <a:r>
              <a:rPr lang="ru-RU" dirty="0" smtClean="0"/>
              <a:t>позитивная социализация детей дошкольного возраста, приобщение детей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нормам, традициям семьи, общества и государства.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7409" name="Picture 1" descr="C:\Users\Admin\Desktop\tradits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643313"/>
            <a:ext cx="4143404" cy="2963685"/>
          </a:xfrm>
          <a:prstGeom prst="rect">
            <a:avLst/>
          </a:prstGeom>
          <a:noFill/>
        </p:spPr>
      </p:pic>
      <p:pic>
        <p:nvPicPr>
          <p:cNvPr id="17410" name="Picture 2" descr="C:\Users\Admin\Desktop\aa882c4b07a0e048196f1072965ebdf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6006" y="3664186"/>
            <a:ext cx="4375150" cy="2914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715404" cy="1285884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Образовательная область «Социально – коммуникативное развитие»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88" y="1428736"/>
            <a:ext cx="285752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Задачи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6314" y="2214554"/>
            <a:ext cx="435771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готовности к совместной деятельности со сверстниками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2214554"/>
            <a:ext cx="4500562" cy="2286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6314" y="4500570"/>
            <a:ext cx="4357686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основ безопасного поведения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6314" y="3429000"/>
            <a:ext cx="435768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Формирование позитивных установок к различным видам труда и творчества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5929330"/>
            <a:ext cx="4500562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Усвоение норм и ценностей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5214950"/>
            <a:ext cx="4500562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общения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4500570"/>
            <a:ext cx="4500562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Становление самостоятельности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6314" y="5214950"/>
            <a:ext cx="4357686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социального и эмоционального интеллекта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1475</Words>
  <Application>Microsoft Office PowerPoint</Application>
  <PresentationFormat>Экран (4:3)</PresentationFormat>
  <Paragraphs>211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Образовательная программа Муниципального бюджетного дошкольного образовательного учреждения                                          «Коргузинский детский сад» Верхнеуслонского муниципального района Республики Татарстан  </vt:lpstr>
      <vt:lpstr>Разделы программы.</vt:lpstr>
      <vt:lpstr> Целевой раздел Программы Пояснительная записка </vt:lpstr>
      <vt:lpstr>Цель и задачи Программы</vt:lpstr>
      <vt:lpstr>Принципы  и подходы к формированию Программы</vt:lpstr>
      <vt:lpstr>Возрастные характеристики контингента детей раннего и дошкольного возраста</vt:lpstr>
      <vt:lpstr>Планируемые результаты освоения Программы</vt:lpstr>
      <vt:lpstr>Содержательный раздел Программы </vt:lpstr>
      <vt:lpstr>Образовательная область «Социально – коммуникативное развитие»</vt:lpstr>
      <vt:lpstr> Задачи в соответствии с ЭРС </vt:lpstr>
      <vt:lpstr> Основные направления реализации ОО «Социально-коммуникативное развитие» </vt:lpstr>
      <vt:lpstr>Образовательная область «Познавательное развитие</vt:lpstr>
      <vt:lpstr>Образовательная область «Речевое развитие»</vt:lpstr>
      <vt:lpstr>Образовательная область «Художественно – эстетическое развитие»</vt:lpstr>
      <vt:lpstr>Образовательная область «Физическое развитие»</vt:lpstr>
      <vt:lpstr>Презентация PowerPoint</vt:lpstr>
      <vt:lpstr>Презентация PowerPoint</vt:lpstr>
      <vt:lpstr>Коррекционная работа</vt:lpstr>
      <vt:lpstr> Организационный раздел Программы Организация режима пребывания детей в Учреждении </vt:lpstr>
      <vt:lpstr>Проектирование воспитательно-образовательного процесса</vt:lpstr>
      <vt:lpstr>Особенности традиционных событий, праздников, мероприятий</vt:lpstr>
      <vt:lpstr>Презентация PowerPoint</vt:lpstr>
      <vt:lpstr>Особенности организации развивающей предметно-пространственной среды</vt:lpstr>
      <vt:lpstr>Кадровые условия реализации Программы</vt:lpstr>
      <vt:lpstr>Материально-техническое обеспечение Программы</vt:lpstr>
      <vt:lpstr>Обеспеченность методическими материалами воспитания и обучения Список нормативных документов и научно-методической литературы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Муниципального бюджетного дошкольного образовательного учреждения                                          «Коргузинский детский сад» Верхнеуслонского муниципального района Республики Татарстан  На 2019-2025г. </dc:title>
  <dc:creator>Admin</dc:creator>
  <cp:lastModifiedBy>Админ</cp:lastModifiedBy>
  <cp:revision>19</cp:revision>
  <dcterms:created xsi:type="dcterms:W3CDTF">2020-02-15T10:53:12Z</dcterms:created>
  <dcterms:modified xsi:type="dcterms:W3CDTF">2020-02-16T15:35:20Z</dcterms:modified>
</cp:coreProperties>
</file>